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2CA853-49DA-40FE-87CB-1E7C10749C01}">
  <a:tblStyle styleId="{AB2CA853-49DA-40FE-87CB-1E7C10749C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ee23565f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ee23565f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2837e963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2837e96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22837e963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22837e963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2837e963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2837e963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22837e963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22837e963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Lower overshoot: Anti-windup compensator avoids the velocity overshoot by preventing the error buildup in the integral term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22837e963_1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22837e963_1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d400df8c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d400df8c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22837e963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22837e963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22837e963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22837e963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22837e963_1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22837e963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afacbb79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afacbb79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afacbb79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afacbb79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ee23565f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ee23565f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ee23565f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ee23565f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2837e963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2837e963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22837e963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22837e963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e23565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ee23565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ee23565f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ee23565f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hyperlink" Target="https://www.sciencedirect.com/science/article/pii/B9780128121382000027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space.com/38384-could-startram-revolutionize-space-travel.html" TargetMode="External"/><Relationship Id="rId9" Type="http://schemas.openxmlformats.org/officeDocument/2006/relationships/hyperlink" Target="https://www.intechopen.com/books/magnetic-materials-and-m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en.wikipedia.org/wiki/List_of_maglev_train_proposals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www.hindawi.com/journals/je/2013/537986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ieeexplore.ieee.org/document/8279085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hyperlink" Target="https://ieeexplore.ieee.org/document/5570565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/>
              <a:t>PID and Lead-Lag Control for Magnetic Levitation System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Lauren Adachi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ENGN 1931Y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Dual Lead: Design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152475"/>
            <a:ext cx="35796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Step 3: Reducing gain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 to decrease gain because of actuator saturation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Challenging to keep gain below 1000 while keeping the phase at |G| = 1 greater than 30 degrees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Specifications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Fast settling time (0.0.064s)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Higher percent overshoot (14.3%) 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Fast rise time (0.0121s)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Lower steady state error (final value is 1.63)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Frequency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Good GM (8.3 dB)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Good PM (30 degrees)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Crossover frequency = 115 rad/s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Implementation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Compatible with actuator with +/- 25V range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Requires feasible gain (161 V/V)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1925" y="2287126"/>
            <a:ext cx="3010754" cy="14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0" l="15684" r="38996" t="8399"/>
          <a:stretch/>
        </p:blipFill>
        <p:spPr>
          <a:xfrm>
            <a:off x="4132849" y="445025"/>
            <a:ext cx="3893350" cy="32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4">
            <a:alphaModFix/>
          </a:blip>
          <a:srcRect b="0" l="64653" r="0" t="8399"/>
          <a:stretch/>
        </p:blipFill>
        <p:spPr>
          <a:xfrm>
            <a:off x="6832125" y="2727725"/>
            <a:ext cx="2166851" cy="22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 rotWithShape="1">
          <a:blip r:embed="rId4">
            <a:alphaModFix/>
          </a:blip>
          <a:srcRect b="12951" l="874" r="86048" t="75181"/>
          <a:stretch/>
        </p:blipFill>
        <p:spPr>
          <a:xfrm>
            <a:off x="1466200" y="2155025"/>
            <a:ext cx="154244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Lead: Results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152475"/>
            <a:ext cx="64728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083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Works with +/- 25V actuator saturation limits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00" y="2761688"/>
            <a:ext cx="4827300" cy="19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300" y="3053865"/>
            <a:ext cx="2530699" cy="17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300" y="703385"/>
            <a:ext cx="2530699" cy="178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6">
            <a:alphaModFix/>
          </a:blip>
          <a:srcRect b="12951" l="874" r="86048" t="75181"/>
          <a:stretch/>
        </p:blipFill>
        <p:spPr>
          <a:xfrm>
            <a:off x="1669625" y="1152475"/>
            <a:ext cx="154244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725325" y="2404063"/>
            <a:ext cx="24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Simulink Simulation</a:t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724775" y="2718888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Without actuator saturation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785500" y="373647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With actuator saturation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5879500" y="178600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output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5879500" y="2612725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output</a:t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6358075" y="164587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358075" y="942000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6428300" y="3397763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297325" y="313752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Compensator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PID: Design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1152475"/>
            <a:ext cx="3508800" cy="3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Specifications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Fast rise time (0.019s)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High percent overshoot (130%) 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Fairly fast settling time (0.979)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No steady state error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Frequency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Low but fair* GM (3.4 dB)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Fair PM (30.2 degrees)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16666"/>
              <a:buChar char="■"/>
            </a:pPr>
            <a:r>
              <a:rPr lang="en"/>
              <a:t>Crossover frequency = 83  rad/s</a:t>
            </a:r>
            <a:endParaRPr sz="12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Implementation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Compatible with actuator with +/- 32V range</a:t>
            </a: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0977" y="145300"/>
            <a:ext cx="2411476" cy="289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925" y="508975"/>
            <a:ext cx="2333324" cy="13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8425" y="3154375"/>
            <a:ext cx="2960924" cy="17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075" y="1263750"/>
            <a:ext cx="2045700" cy="6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830525" y="4604000"/>
            <a:ext cx="35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 sz="700" u="sng">
                <a:solidFill>
                  <a:schemeClr val="hlink"/>
                </a:solidFill>
                <a:hlinkClick r:id="rId7"/>
              </a:rPr>
              <a:t>https://www.sciencedirect.com/science/article/pii/B9780128121382000027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PID: Results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311700" y="1152475"/>
            <a:ext cx="6472800" cy="38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749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Without Anti-windup: </a:t>
            </a:r>
            <a:endParaRPr sz="14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00"/>
              <a:t>Works with +/- 32V actuator saturation</a:t>
            </a:r>
            <a:endParaRPr sz="1400"/>
          </a:p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400"/>
              <a:t>WIth Anti-windup</a:t>
            </a:r>
            <a:endParaRPr sz="1400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Works with +/- 15V actuator saturation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Lower overshoot</a:t>
            </a:r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5879500" y="178600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output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5879500" y="2612725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output</a:t>
            </a:r>
            <a:endParaRPr/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49" y="1889874"/>
            <a:ext cx="3414152" cy="212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3882900" y="3417300"/>
            <a:ext cx="1807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PID(s) has Output Saturation +/- 15 and </a:t>
            </a:r>
            <a:r>
              <a:rPr lang="en" sz="900">
                <a:solidFill>
                  <a:schemeClr val="dk1"/>
                </a:solidFill>
              </a:rPr>
              <a:t>back-calculation </a:t>
            </a:r>
            <a:r>
              <a:rPr lang="en" sz="900"/>
              <a:t>a</a:t>
            </a:r>
            <a:r>
              <a:rPr lang="en" sz="900"/>
              <a:t>nti-windup with K</a:t>
            </a:r>
            <a:r>
              <a:rPr lang="en" sz="700"/>
              <a:t>b</a:t>
            </a:r>
            <a:r>
              <a:rPr lang="en" sz="900"/>
              <a:t> = 20</a:t>
            </a:r>
            <a:endParaRPr sz="900"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311" y="3012925"/>
            <a:ext cx="2816964" cy="199471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6434275" y="3521113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6297325" y="313752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6486900" y="4344938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With output saturation and anti-windup</a:t>
            </a:r>
            <a:endParaRPr sz="1000">
              <a:solidFill>
                <a:srgbClr val="FF0000"/>
              </a:solidFill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7300" y="481100"/>
            <a:ext cx="2816974" cy="200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6358075" y="164587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6358075" y="942000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6486900" y="2155350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00"/>
                </a:solidFill>
              </a:rPr>
              <a:t>With output saturation and anti-windup</a:t>
            </a:r>
            <a:endParaRPr sz="1000">
              <a:solidFill>
                <a:srgbClr val="FF0000"/>
              </a:solidFill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075" y="1093925"/>
            <a:ext cx="178968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725325" y="1565863"/>
            <a:ext cx="24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Simulink Simulation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311700" y="1152475"/>
            <a:ext cx="8171400" cy="3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Anti-windup PID and dual-lead most promising</a:t>
            </a:r>
            <a:endParaRPr/>
          </a:p>
        </p:txBody>
      </p:sp>
      <p:graphicFrame>
        <p:nvGraphicFramePr>
          <p:cNvPr id="216" name="Google Shape;216;p27"/>
          <p:cNvGraphicFramePr/>
          <p:nvPr/>
        </p:nvGraphicFramePr>
        <p:xfrm>
          <a:off x="777850" y="159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{AB2CA853-49DA-40FE-87CB-1E7C10749C01}</a:tableStyleId>
              </a:tblPr>
              <a:tblGrid>
                <a:gridCol w="1541050"/>
                <a:gridCol w="1541050"/>
                <a:gridCol w="1541050"/>
                <a:gridCol w="1541050"/>
                <a:gridCol w="1541050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/>
                        <a:t>Controller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GM (dB)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PM (degrees)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Actuator swing (V)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Final value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0000"/>
                          </a:highlight>
                        </a:rPr>
                        <a:t>1.79</a:t>
                      </a:r>
                      <a:endParaRPr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0000"/>
                          </a:highlight>
                        </a:rPr>
                        <a:t>13</a:t>
                      </a:r>
                      <a:endParaRPr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0000"/>
                          </a:highlight>
                        </a:rPr>
                        <a:t>75</a:t>
                      </a:r>
                      <a:endParaRPr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0000"/>
                          </a:highlight>
                        </a:rPr>
                        <a:t>5.36</a:t>
                      </a:r>
                      <a:endParaRPr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Dual lead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8.3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30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25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E599"/>
                          </a:highlight>
                        </a:rPr>
                        <a:t>1.63</a:t>
                      </a:r>
                      <a:endParaRPr>
                        <a:highlight>
                          <a:srgbClr val="FFE59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D966"/>
                          </a:highlight>
                        </a:rPr>
                        <a:t>3.4</a:t>
                      </a:r>
                      <a:endParaRPr>
                        <a:highlight>
                          <a:srgbClr val="FFD96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30.2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9CB9C"/>
                          </a:highlight>
                        </a:rPr>
                        <a:t>32</a:t>
                      </a:r>
                      <a:endParaRPr>
                        <a:highlight>
                          <a:srgbClr val="F9CB9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D9EAD3"/>
                          </a:highlight>
                        </a:rPr>
                        <a:t>1</a:t>
                      </a:r>
                      <a:endParaRPr>
                        <a:highlight>
                          <a:srgbClr val="D9EAD3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Anti-windup PID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D966"/>
                          </a:highlight>
                        </a:rPr>
                        <a:t>3.4</a:t>
                      </a:r>
                      <a:endParaRPr>
                        <a:highlight>
                          <a:srgbClr val="FFD966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30.2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15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B6D7A8"/>
                          </a:highlight>
                        </a:rPr>
                        <a:t>1</a:t>
                      </a:r>
                      <a:endParaRPr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11700" y="1152475"/>
            <a:ext cx="8171400" cy="36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S. Pandey, A. Junghare, P. Dwivedi and N. K. Soni, "Experimental demonstration of anti-windup controller for non-linear magnetic levitation system," </a:t>
            </a:r>
            <a:r>
              <a:rPr i="1" lang="en" sz="1350">
                <a:solidFill>
                  <a:srgbClr val="333333"/>
                </a:solidFill>
              </a:rPr>
              <a:t>2017 International Conference on Information, Communication, Instrumentation and Control (ICICIC)</a:t>
            </a: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, 2017, pp. 1-5, doi: 10.1109/ICOMICON.2017.8279085.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T. H. Wong, "Design of a Magnetic Levitation Control System: An Undergraduate Project," in </a:t>
            </a:r>
            <a:r>
              <a:rPr i="1" lang="en" sz="1350">
                <a:solidFill>
                  <a:srgbClr val="333333"/>
                </a:solidFill>
              </a:rPr>
              <a:t>IEEE Transactions on Education</a:t>
            </a: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, vol. E-29, no. 4, pp. 196-200, Nov. 1986, doi: 10.1109/TE.1986.5570565.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A. Mohamed and M. Ibrahim, "Investigations on magnetic levitation using phase lead-lag controller," </a:t>
            </a:r>
            <a:r>
              <a:rPr i="1" lang="en" sz="1350">
                <a:solidFill>
                  <a:srgbClr val="333333"/>
                </a:solidFill>
              </a:rPr>
              <a:t>2015 World Congress on Information Technology and Computer Applications (WCITCA)</a:t>
            </a:r>
            <a:r>
              <a:rPr lang="en" sz="1350">
                <a:solidFill>
                  <a:srgbClr val="333333"/>
                </a:solidFill>
                <a:highlight>
                  <a:srgbClr val="FFFFFF"/>
                </a:highlight>
              </a:rPr>
              <a:t>, 2015, pp. 1-7, doi: 10.1109/WCITCA.2015.7367034.</a:t>
            </a:r>
            <a:endParaRPr sz="13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 </a:t>
            </a:r>
            <a:r>
              <a:rPr lang="en"/>
              <a:t>Frequency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Compensator Implementation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Lead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311700" y="1152475"/>
            <a:ext cx="8199300" cy="14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 Implementation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 high pass filter and noninverting op-amp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+/- 75V Op-Amp (not common, but exists)</a:t>
            </a:r>
            <a:endParaRPr/>
          </a:p>
        </p:txBody>
      </p:sp>
      <p:grpSp>
        <p:nvGrpSpPr>
          <p:cNvPr id="234" name="Google Shape;234;p30"/>
          <p:cNvGrpSpPr/>
          <p:nvPr/>
        </p:nvGrpSpPr>
        <p:grpSpPr>
          <a:xfrm>
            <a:off x="5626679" y="230690"/>
            <a:ext cx="2762358" cy="1976526"/>
            <a:chOff x="2555225" y="564100"/>
            <a:chExt cx="2739076" cy="1925500"/>
          </a:xfrm>
        </p:grpSpPr>
        <p:pic>
          <p:nvPicPr>
            <p:cNvPr id="235" name="Google Shape;235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55225" y="564100"/>
              <a:ext cx="2739076" cy="192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30"/>
            <p:cNvSpPr/>
            <p:nvPr/>
          </p:nvSpPr>
          <p:spPr>
            <a:xfrm>
              <a:off x="3355500" y="1453750"/>
              <a:ext cx="226200" cy="1071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7" name="Google Shape;2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3724" y="2643775"/>
            <a:ext cx="1903656" cy="21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 txBox="1"/>
          <p:nvPr/>
        </p:nvSpPr>
        <p:spPr>
          <a:xfrm>
            <a:off x="7174475" y="2982050"/>
            <a:ext cx="20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Non-inverting Op-Amp</a:t>
            </a:r>
            <a:endParaRPr u="sng"/>
          </a:p>
        </p:txBody>
      </p:sp>
      <p:sp>
        <p:nvSpPr>
          <p:cNvPr id="239" name="Google Shape;239;p30"/>
          <p:cNvSpPr txBox="1"/>
          <p:nvPr/>
        </p:nvSpPr>
        <p:spPr>
          <a:xfrm>
            <a:off x="5812400" y="2429450"/>
            <a:ext cx="16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High-Pass Filter</a:t>
            </a:r>
            <a:endParaRPr u="sng"/>
          </a:p>
        </p:txBody>
      </p:sp>
      <p:sp>
        <p:nvSpPr>
          <p:cNvPr id="240" name="Google Shape;240;p30"/>
          <p:cNvSpPr/>
          <p:nvPr/>
        </p:nvSpPr>
        <p:spPr>
          <a:xfrm>
            <a:off x="6582100" y="4311250"/>
            <a:ext cx="6429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96175"/>
            <a:ext cx="5218925" cy="198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5000" y="3382250"/>
            <a:ext cx="1695675" cy="10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/>
          <p:nvPr/>
        </p:nvSpPr>
        <p:spPr>
          <a:xfrm>
            <a:off x="8465225" y="3906925"/>
            <a:ext cx="4266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7">
            <a:alphaModFix/>
          </a:blip>
          <a:srcRect b="16855" l="1309" r="90266" t="74592"/>
          <a:stretch/>
        </p:blipFill>
        <p:spPr>
          <a:xfrm>
            <a:off x="1743025" y="1017727"/>
            <a:ext cx="1216307" cy="5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Lead</a:t>
            </a:r>
            <a:endParaRPr/>
          </a:p>
        </p:txBody>
      </p:sp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311700" y="1152475"/>
            <a:ext cx="49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 Implementation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high pass filters and noninverting op-amp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+/- 25V Op-Amp (Common)</a:t>
            </a:r>
            <a:endParaRPr/>
          </a:p>
        </p:txBody>
      </p:sp>
      <p:grpSp>
        <p:nvGrpSpPr>
          <p:cNvPr id="251" name="Google Shape;251;p31"/>
          <p:cNvGrpSpPr/>
          <p:nvPr/>
        </p:nvGrpSpPr>
        <p:grpSpPr>
          <a:xfrm>
            <a:off x="6117700" y="2817750"/>
            <a:ext cx="2964576" cy="1997127"/>
            <a:chOff x="4394149" y="784781"/>
            <a:chExt cx="4271724" cy="2846126"/>
          </a:xfrm>
        </p:grpSpPr>
        <p:pic>
          <p:nvPicPr>
            <p:cNvPr id="252" name="Google Shape;25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94149" y="784781"/>
              <a:ext cx="4271724" cy="2846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1"/>
            <p:cNvSpPr/>
            <p:nvPr/>
          </p:nvSpPr>
          <p:spPr>
            <a:xfrm>
              <a:off x="5641675" y="1846475"/>
              <a:ext cx="583500" cy="178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4" name="Google Shape;254;p31"/>
          <p:cNvPicPr preferRelativeResize="0"/>
          <p:nvPr/>
        </p:nvPicPr>
        <p:blipFill rotWithShape="1">
          <a:blip r:embed="rId4">
            <a:alphaModFix/>
          </a:blip>
          <a:srcRect b="0" l="1555" r="0" t="0"/>
          <a:stretch/>
        </p:blipFill>
        <p:spPr>
          <a:xfrm>
            <a:off x="0" y="2666475"/>
            <a:ext cx="6193900" cy="19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525" y="1180725"/>
            <a:ext cx="1692800" cy="6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7205175" y="815125"/>
            <a:ext cx="20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Non-inverting Op-Amp</a:t>
            </a:r>
            <a:endParaRPr u="sng"/>
          </a:p>
        </p:txBody>
      </p:sp>
      <p:sp>
        <p:nvSpPr>
          <p:cNvPr id="257" name="Google Shape;257;p31"/>
          <p:cNvSpPr txBox="1"/>
          <p:nvPr/>
        </p:nvSpPr>
        <p:spPr>
          <a:xfrm>
            <a:off x="5516925" y="219650"/>
            <a:ext cx="163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High-Pass Filter</a:t>
            </a:r>
            <a:endParaRPr u="sng"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2264" y="606500"/>
            <a:ext cx="2008028" cy="19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/>
          <p:nvPr/>
        </p:nvSpPr>
        <p:spPr>
          <a:xfrm>
            <a:off x="6041500" y="1152475"/>
            <a:ext cx="6429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8481900" y="1279000"/>
            <a:ext cx="4266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6041500" y="2203425"/>
            <a:ext cx="6429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7">
            <a:alphaModFix/>
          </a:blip>
          <a:srcRect b="12951" l="874" r="86048" t="75181"/>
          <a:stretch/>
        </p:blipFill>
        <p:spPr>
          <a:xfrm>
            <a:off x="1703500" y="1017725"/>
            <a:ext cx="1542441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Magnetic Levitation Systems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017725"/>
            <a:ext cx="8520600" cy="16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Motivation: controlling magnetic levitation systems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Applications include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High-speed rail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Spacecraft launches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Manufacturing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Biosensors, diagnostic, tissue engineering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2" name="Google Shape;62;p14"/>
          <p:cNvSpPr txBox="1"/>
          <p:nvPr/>
        </p:nvSpPr>
        <p:spPr>
          <a:xfrm>
            <a:off x="881675" y="2513700"/>
            <a:ext cx="258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Maglev Train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101" y="2628425"/>
            <a:ext cx="2786061" cy="22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964775" y="4777625"/>
            <a:ext cx="33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https://www.space.com/38384-could-startram-revolutionize-space-travel.html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775" y="2837700"/>
            <a:ext cx="3529303" cy="19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52400" y="47314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https://en.wikipedia.org/wiki/List_of_maglev_train_proposals</a:t>
            </a:r>
            <a:endParaRPr sz="3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0650" y="1283494"/>
            <a:ext cx="2786051" cy="18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662750" y="30299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https://www.hindawi.com/journals/je/2013/537986/</a:t>
            </a:r>
            <a:endParaRPr sz="800"/>
          </a:p>
        </p:txBody>
      </p:sp>
      <p:sp>
        <p:nvSpPr>
          <p:cNvPr id="69" name="Google Shape;69;p14"/>
          <p:cNvSpPr txBox="1"/>
          <p:nvPr/>
        </p:nvSpPr>
        <p:spPr>
          <a:xfrm>
            <a:off x="6667775" y="3231025"/>
            <a:ext cx="249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r:id="rId9"/>
              </a:rPr>
              <a:t>https://www.intechopen.com/books/magnetic-materials-and-magnetic-levitation/magnetic-levitation-based-applications-in-bioscience</a:t>
            </a:r>
            <a:endParaRPr sz="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09425" y="1097825"/>
            <a:ext cx="5861700" cy="2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Equations</a:t>
            </a:r>
            <a:r>
              <a:rPr lang="en" sz="1800">
                <a:solidFill>
                  <a:schemeClr val="dk2"/>
                </a:solidFill>
              </a:rPr>
              <a:t> of Motion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Transfer function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System: Simple Levitation of a Ball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400" y="1668788"/>
            <a:ext cx="1917988" cy="9029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96750" y="47329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https://ieeexplore.ieee.org/document/8279085</a:t>
            </a:r>
            <a:endParaRPr sz="9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481" y="3449825"/>
            <a:ext cx="5846218" cy="9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750" y="1614563"/>
            <a:ext cx="2000100" cy="101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1925" y="1251600"/>
            <a:ext cx="3560376" cy="1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552125" y="27751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8"/>
              </a:rPr>
              <a:t>https://ieeexplore.ieee.org/document/5570565/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Open-Loop System characteristics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425" y="1745050"/>
            <a:ext cx="3561550" cy="27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657850" y="910750"/>
            <a:ext cx="44607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Bode Plot</a:t>
            </a:r>
            <a:endParaRPr sz="1800">
              <a:solidFill>
                <a:schemeClr val="dk2"/>
              </a:solidFill>
            </a:endParaRPr>
          </a:p>
          <a:p>
            <a:pPr indent="-266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</a:pPr>
            <a:r>
              <a:rPr lang="en" sz="1000">
                <a:solidFill>
                  <a:schemeClr val="dk2"/>
                </a:solidFill>
              </a:rPr>
              <a:t>Phase always less than -180 → positive feedback → unstable </a:t>
            </a:r>
            <a:endParaRPr sz="600"/>
          </a:p>
        </p:txBody>
      </p:sp>
      <p:sp>
        <p:nvSpPr>
          <p:cNvPr id="89" name="Google Shape;89;p16"/>
          <p:cNvSpPr txBox="1"/>
          <p:nvPr/>
        </p:nvSpPr>
        <p:spPr>
          <a:xfrm>
            <a:off x="235500" y="2849950"/>
            <a:ext cx="3000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Step Response</a:t>
            </a:r>
            <a:endParaRPr sz="1800">
              <a:solidFill>
                <a:schemeClr val="dk2"/>
              </a:solidFill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900">
                <a:solidFill>
                  <a:schemeClr val="dk2"/>
                </a:solidFill>
              </a:rPr>
              <a:t>Unstable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475" y="1252199"/>
            <a:ext cx="1696124" cy="136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5475" y="3074242"/>
            <a:ext cx="1696126" cy="136965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09425" y="1097825"/>
            <a:ext cx="300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Root Locus</a:t>
            </a:r>
            <a:endParaRPr sz="18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1000">
                <a:solidFill>
                  <a:schemeClr val="dk2"/>
                </a:solidFill>
              </a:rPr>
              <a:t>Poles on LHS → unstable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Compensator Design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</a:t>
            </a:r>
            <a:r>
              <a:rPr lang="en"/>
              <a:t>Lead: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3508800" cy="3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Specifications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Time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Fast settling time (0.127s)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Low percent overshoot (2.38%) 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Fast rise time (0.0592s)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High steady state error (final value is 5.36)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Frequency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Low GM (1.79 dB)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Low PM (13 dB)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Crossover frequency = 31.7 rad/s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Implementation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Compatible with actuator with +/- 75V range (not common, but does exist)</a:t>
            </a:r>
            <a:endParaRPr/>
          </a:p>
          <a:p>
            <a:pPr indent="-290830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Requires feasible gain (161 V/V)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9333" y="1642651"/>
            <a:ext cx="1855075" cy="13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6219" l="28581" r="2514" t="7995"/>
          <a:stretch/>
        </p:blipFill>
        <p:spPr>
          <a:xfrm>
            <a:off x="4310075" y="254600"/>
            <a:ext cx="4308250" cy="25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16855" l="1309" r="90266" t="74592"/>
          <a:stretch/>
        </p:blipFill>
        <p:spPr>
          <a:xfrm>
            <a:off x="1474300" y="1152475"/>
            <a:ext cx="1609073" cy="7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9713" y="2957750"/>
            <a:ext cx="3243400" cy="19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</a:t>
            </a:r>
            <a:r>
              <a:rPr lang="en"/>
              <a:t>Lead: Results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4163100" cy="13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 sz="942"/>
              <a:t>c</a:t>
            </a:r>
            <a:r>
              <a:rPr lang="en"/>
              <a:t>(s) =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Compatible</a:t>
            </a:r>
            <a:r>
              <a:rPr lang="en"/>
              <a:t> with actuator with +/- 75V range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502" y="3399200"/>
            <a:ext cx="3434804" cy="14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8500" y="631040"/>
            <a:ext cx="2568400" cy="18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563" y="2985022"/>
            <a:ext cx="2568274" cy="182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6">
            <a:alphaModFix/>
          </a:blip>
          <a:srcRect b="16855" l="1309" r="90266" t="74592"/>
          <a:stretch/>
        </p:blipFill>
        <p:spPr>
          <a:xfrm>
            <a:off x="1474300" y="1152475"/>
            <a:ext cx="1609073" cy="7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498500" y="178600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output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498500" y="2612725"/>
            <a:ext cx="602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r>
              <a:rPr lang="en"/>
              <a:t> output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955625" y="1538913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5881825" y="70387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45675" y="3089125"/>
            <a:ext cx="24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Simulink Simulation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692725" y="3403950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Without actuator saturation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845675" y="408022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With</a:t>
            </a:r>
            <a:r>
              <a:rPr lang="en" sz="1000">
                <a:solidFill>
                  <a:srgbClr val="666666"/>
                </a:solidFill>
              </a:rPr>
              <a:t> actuator saturation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916325" y="3748713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</a:rPr>
              <a:t>With actuator saturation</a:t>
            </a:r>
            <a:endParaRPr sz="1000">
              <a:solidFill>
                <a:srgbClr val="4A86E8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5842525" y="2913675"/>
            <a:ext cx="234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00"/>
                </a:solidFill>
              </a:rPr>
              <a:t>Without actuator saturation</a:t>
            </a:r>
            <a:endParaRPr sz="1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Lead: Design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152475"/>
            <a:ext cx="3999600" cy="37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Step 1: Add 2 zeros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System unstable: System TF decreases phase from -180 to -270 degrees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Added zero at low frequencies to make phase go from -90 to -180 degrees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PM to small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Added zero at location of w_crossover to increase phase (far above -180) at w_crossover, increasing phase margin significantly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Stable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Fast rise and settling time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SS error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Large GM and PM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Derivative control very sensitive to noise IRL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Required gain very large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Next: Add poles 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0" l="16401" r="0" t="24075"/>
          <a:stretch/>
        </p:blipFill>
        <p:spPr>
          <a:xfrm>
            <a:off x="4688225" y="1803125"/>
            <a:ext cx="3999601" cy="199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5809" l="1010" r="87661" t="91177"/>
          <a:stretch/>
        </p:blipFill>
        <p:spPr>
          <a:xfrm>
            <a:off x="6143475" y="1128627"/>
            <a:ext cx="2339548" cy="3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819650" y="1017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</a:t>
            </a:r>
            <a:r>
              <a:rPr lang="en" sz="942">
                <a:solidFill>
                  <a:schemeClr val="dk2"/>
                </a:solidFill>
              </a:rPr>
              <a:t>c</a:t>
            </a:r>
            <a:r>
              <a:rPr lang="en" sz="1800">
                <a:solidFill>
                  <a:schemeClr val="dk2"/>
                </a:solidFill>
              </a:rPr>
              <a:t>(s) =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Dual Lead: Design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32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Step 2: Adding Poles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Added 2 poles to make system less sensitive to noise </a:t>
            </a:r>
            <a:endParaRPr/>
          </a:p>
          <a:p>
            <a:pPr indent="-31083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Added these poles at very high frequencies to cancel out the </a:t>
            </a:r>
            <a:r>
              <a:rPr lang="en"/>
              <a:t>effect</a:t>
            </a:r>
            <a:r>
              <a:rPr lang="en"/>
              <a:t> of both zeroes at high frequencies, while preserving the behavior designed at frequencies of </a:t>
            </a:r>
            <a:r>
              <a:rPr lang="en"/>
              <a:t>interest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Required gain very large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Next: reducing gain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13919" r="0" t="9024"/>
          <a:stretch/>
        </p:blipFill>
        <p:spPr>
          <a:xfrm>
            <a:off x="3986275" y="2325400"/>
            <a:ext cx="4960998" cy="23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2680" l="863" r="87976" t="89190"/>
          <a:stretch/>
        </p:blipFill>
        <p:spPr>
          <a:xfrm>
            <a:off x="6157675" y="1085100"/>
            <a:ext cx="1773225" cy="57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4819650" y="1017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</a:t>
            </a:r>
            <a:r>
              <a:rPr lang="en" sz="942">
                <a:solidFill>
                  <a:schemeClr val="dk2"/>
                </a:solidFill>
              </a:rPr>
              <a:t>c</a:t>
            </a:r>
            <a:r>
              <a:rPr lang="en" sz="1800">
                <a:solidFill>
                  <a:schemeClr val="dk2"/>
                </a:solidFill>
              </a:rPr>
              <a:t>(s) =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